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65" r:id="rId5"/>
    <p:sldId id="260" r:id="rId6"/>
    <p:sldId id="259" r:id="rId7"/>
    <p:sldId id="258" r:id="rId8"/>
    <p:sldId id="262" r:id="rId9"/>
    <p:sldId id="264" r:id="rId10"/>
    <p:sldId id="267" r:id="rId11"/>
    <p:sldId id="273" r:id="rId12"/>
    <p:sldId id="274" r:id="rId13"/>
    <p:sldId id="263" r:id="rId14"/>
    <p:sldId id="268" r:id="rId15"/>
    <p:sldId id="269" r:id="rId16"/>
    <p:sldId id="266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2339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385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111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845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07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455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106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23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09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629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94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1F0C6-FE78-4A2F-9327-5FBCC032400E}" type="datetimeFigureOut">
              <a:rPr lang="en-AU" smtClean="0"/>
              <a:t>19/01/2014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82255-AE80-409C-974C-E8057AADD4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898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Autofit/>
          </a:bodyPr>
          <a:lstStyle/>
          <a:p>
            <a:r>
              <a:rPr lang="en-AU" sz="4800" b="1" dirty="0" smtClean="0"/>
              <a:t>Windows Filing System</a:t>
            </a:r>
            <a:br>
              <a:rPr lang="en-AU" sz="4800" b="1" dirty="0" smtClean="0"/>
            </a:br>
            <a:r>
              <a:rPr lang="en-AU" sz="4800" b="1" dirty="0" smtClean="0"/>
              <a:t/>
            </a:r>
            <a:br>
              <a:rPr lang="en-AU" sz="4800" b="1" dirty="0" smtClean="0"/>
            </a:br>
            <a:r>
              <a:rPr lang="en-AU" sz="4800" b="1" u="sng" dirty="0" smtClean="0"/>
              <a:t>A Core Skill</a:t>
            </a:r>
            <a:endParaRPr lang="en-AU" sz="48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1248544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Woodrising Neighbourhood Centre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8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b="1" dirty="0" smtClean="0"/>
              <a:t>Windows Explorer – Tips &amp; </a:t>
            </a:r>
            <a:r>
              <a:rPr lang="en-AU" sz="4000" b="1" dirty="0" smtClean="0"/>
              <a:t>Tricks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r>
              <a:rPr lang="en-AU" dirty="0" err="1" smtClean="0"/>
              <a:t>S.l.o..w</a:t>
            </a:r>
            <a:r>
              <a:rPr lang="en-AU" dirty="0" smtClean="0"/>
              <a:t> double clicking name allows editing</a:t>
            </a:r>
          </a:p>
          <a:p>
            <a:r>
              <a:rPr lang="en-AU" dirty="0" smtClean="0"/>
              <a:t>Watch the tag text on the </a:t>
            </a:r>
            <a:r>
              <a:rPr lang="en-AU" dirty="0" smtClean="0"/>
              <a:t>cursor</a:t>
            </a:r>
          </a:p>
          <a:p>
            <a:r>
              <a:rPr lang="en-AU" dirty="0"/>
              <a:t>Menu Organise, Layout to show/hide bars</a:t>
            </a:r>
          </a:p>
          <a:p>
            <a:r>
              <a:rPr lang="en-AU" dirty="0"/>
              <a:t>The Navigation pane view is changeable. </a:t>
            </a:r>
            <a:br>
              <a:rPr lang="en-AU" dirty="0"/>
            </a:br>
            <a:r>
              <a:rPr lang="en-AU" dirty="0"/>
              <a:t>Large Icons or Details are the most useful</a:t>
            </a:r>
          </a:p>
          <a:p>
            <a:r>
              <a:rPr lang="en-AU" dirty="0"/>
              <a:t>Details view has sorting </a:t>
            </a:r>
            <a:r>
              <a:rPr lang="en-AU" dirty="0" smtClean="0"/>
              <a:t>buttons</a:t>
            </a:r>
            <a:endParaRPr lang="en-AU" dirty="0" smtClean="0"/>
          </a:p>
          <a:p>
            <a:r>
              <a:rPr lang="en-AU" dirty="0" smtClean="0"/>
              <a:t>Never forget </a:t>
            </a:r>
            <a:br>
              <a:rPr lang="en-AU" dirty="0" smtClean="0"/>
            </a:br>
            <a:r>
              <a:rPr lang="en-AU" b="1" dirty="0" smtClean="0"/>
              <a:t>Right Click and Undo</a:t>
            </a:r>
            <a:endParaRPr lang="en-AU" b="1" dirty="0" smtClean="0"/>
          </a:p>
          <a:p>
            <a:endParaRPr lang="en-AU" dirty="0"/>
          </a:p>
        </p:txBody>
      </p:sp>
      <p:pic>
        <p:nvPicPr>
          <p:cNvPr id="6148" name="Picture 4" descr="http://www.dumpaday.com/wp-content/uploads/2013/03/the-baby-flipping-the-middle-fing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93096"/>
            <a:ext cx="1892728" cy="23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04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Selecting multiple files &amp; folders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lnSpcReduction="10000"/>
          </a:bodyPr>
          <a:lstStyle/>
          <a:p>
            <a:r>
              <a:rPr lang="en-AU" sz="2800" dirty="0" smtClean="0"/>
              <a:t>Selecting a </a:t>
            </a:r>
            <a:r>
              <a:rPr lang="en-AU" sz="2800" b="1" dirty="0" smtClean="0"/>
              <a:t>range</a:t>
            </a:r>
            <a:r>
              <a:rPr lang="en-AU" sz="2800" dirty="0" smtClean="0"/>
              <a:t> of items (files and/or folders)</a:t>
            </a:r>
          </a:p>
          <a:p>
            <a:pPr lvl="1"/>
            <a:r>
              <a:rPr lang="en-AU" sz="2400" dirty="0" smtClean="0"/>
              <a:t>Method 1: Starting in a vacant area, drag over the items</a:t>
            </a:r>
          </a:p>
          <a:p>
            <a:pPr lvl="1"/>
            <a:r>
              <a:rPr lang="en-AU" sz="2400" dirty="0" smtClean="0"/>
              <a:t>Method 2: Click the first item, then hold down a Shift key and click the last item.</a:t>
            </a:r>
          </a:p>
          <a:p>
            <a:r>
              <a:rPr lang="en-AU" sz="2800" dirty="0" smtClean="0"/>
              <a:t>Selecting </a:t>
            </a:r>
            <a:r>
              <a:rPr lang="en-AU" sz="2800" b="1" dirty="0" smtClean="0"/>
              <a:t>random </a:t>
            </a:r>
            <a:r>
              <a:rPr lang="en-AU" sz="2800" dirty="0" smtClean="0"/>
              <a:t>items: Click the first item, then hold down the ‘Ctrl’ key and click the rest of the items.</a:t>
            </a:r>
          </a:p>
          <a:p>
            <a:r>
              <a:rPr lang="en-AU" sz="2800" b="1" dirty="0" smtClean="0"/>
              <a:t>Deselect </a:t>
            </a:r>
            <a:r>
              <a:rPr lang="en-AU" sz="2800" dirty="0" smtClean="0"/>
              <a:t>an item: Hold down the ‘Ctrl’ key and click the item.</a:t>
            </a:r>
          </a:p>
          <a:p>
            <a:r>
              <a:rPr lang="en-AU" sz="2800" b="1" dirty="0" smtClean="0"/>
              <a:t>Deselect ALL </a:t>
            </a:r>
            <a:r>
              <a:rPr lang="en-AU" sz="2800" dirty="0" smtClean="0"/>
              <a:t>selected items: Click in any vacant area or on another item</a:t>
            </a:r>
          </a:p>
        </p:txBody>
      </p:sp>
    </p:spTree>
    <p:extLst>
      <p:ext uri="{BB962C8B-B14F-4D97-AF65-F5344CB8AC3E}">
        <p14:creationId xmlns:p14="http://schemas.microsoft.com/office/powerpoint/2010/main" val="170499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Copy or Move </a:t>
            </a:r>
            <a:r>
              <a:rPr lang="en-AU" dirty="0"/>
              <a:t>Files </a:t>
            </a:r>
            <a:r>
              <a:rPr lang="en-AU" dirty="0" smtClean="0"/>
              <a:t>or Folders</a:t>
            </a:r>
            <a:br>
              <a:rPr lang="en-AU" dirty="0" smtClean="0"/>
            </a:br>
            <a:r>
              <a:rPr lang="en-AU" dirty="0" smtClean="0"/>
              <a:t>2 methods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000025"/>
              </p:ext>
            </p:extLst>
          </p:nvPr>
        </p:nvGraphicFramePr>
        <p:xfrm>
          <a:off x="467544" y="1772816"/>
          <a:ext cx="8280921" cy="3914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3"/>
                <a:gridCol w="3528392"/>
                <a:gridCol w="3744416"/>
              </a:tblGrid>
              <a:tr h="504056"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If on the </a:t>
                      </a:r>
                      <a:r>
                        <a:rPr lang="en-AU" sz="2800" b="1" dirty="0" smtClean="0"/>
                        <a:t>same drive</a:t>
                      </a:r>
                      <a:endParaRPr lang="en-A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If to a </a:t>
                      </a:r>
                      <a:r>
                        <a:rPr lang="en-AU" sz="2800" b="1" dirty="0" smtClean="0"/>
                        <a:t>different drive</a:t>
                      </a:r>
                      <a:endParaRPr lang="en-A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 rowSpan="2">
                  <a:txBody>
                    <a:bodyPr/>
                    <a:lstStyle/>
                    <a:p>
                      <a:r>
                        <a:rPr lang="en-AU" sz="2000" dirty="0" smtClean="0"/>
                        <a:t>To </a:t>
                      </a:r>
                      <a:r>
                        <a:rPr lang="en-AU" sz="2000" b="1" dirty="0" smtClean="0"/>
                        <a:t>Copy</a:t>
                      </a:r>
                      <a:r>
                        <a:rPr lang="en-AU" sz="2000" dirty="0" smtClean="0"/>
                        <a:t> files &amp;/or folders</a:t>
                      </a:r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lvl="1" indent="0">
                        <a:buFont typeface="Arial" panose="020B0604020202020204" pitchFamily="34" charset="0"/>
                        <a:buNone/>
                      </a:pPr>
                      <a:r>
                        <a:rPr lang="en-AU" sz="2000" b="0" dirty="0" smtClean="0"/>
                        <a:t>Hold down the </a:t>
                      </a:r>
                      <a:r>
                        <a:rPr lang="en-AU" sz="2000" b="1" dirty="0" smtClean="0"/>
                        <a:t>‘</a:t>
                      </a:r>
                      <a:r>
                        <a:rPr lang="en-AU" sz="2000" b="1" dirty="0" smtClean="0">
                          <a:solidFill>
                            <a:srgbClr val="FF0000"/>
                          </a:solidFill>
                        </a:rPr>
                        <a:t>Ctrl</a:t>
                      </a:r>
                      <a:r>
                        <a:rPr lang="en-AU" sz="2000" b="1" dirty="0" smtClean="0">
                          <a:solidFill>
                            <a:schemeClr val="tx1"/>
                          </a:solidFill>
                        </a:rPr>
                        <a:t>’ </a:t>
                      </a:r>
                      <a:r>
                        <a:rPr lang="en-AU" sz="2000" b="0" dirty="0" smtClean="0"/>
                        <a:t>key then </a:t>
                      </a:r>
                      <a:r>
                        <a:rPr lang="en-AU" sz="2000" b="1" dirty="0" smtClean="0"/>
                        <a:t>Drag &amp; Drop</a:t>
                      </a:r>
                      <a:r>
                        <a:rPr lang="en-AU" sz="2000" dirty="0" smtClean="0"/>
                        <a:t> to new location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lvl="1" indent="0">
                        <a:buFont typeface="Arial" panose="020B0604020202020204" pitchFamily="34" charset="0"/>
                        <a:buNone/>
                      </a:pPr>
                      <a:r>
                        <a:rPr lang="en-AU" sz="2000" b="1" dirty="0" smtClean="0"/>
                        <a:t>Drag &amp; Drop</a:t>
                      </a:r>
                      <a:r>
                        <a:rPr lang="en-AU" sz="2000" dirty="0" smtClean="0"/>
                        <a:t> to new location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4412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Right</a:t>
                      </a:r>
                      <a:r>
                        <a:rPr lang="en-AU" sz="2000" baseline="0" dirty="0" smtClean="0"/>
                        <a:t> Click</a:t>
                      </a:r>
                      <a:r>
                        <a:rPr lang="en-AU" sz="2000" dirty="0" smtClean="0"/>
                        <a:t> target, select </a:t>
                      </a:r>
                      <a:r>
                        <a:rPr lang="en-AU" sz="2000" b="1" dirty="0" smtClean="0"/>
                        <a:t>Copy</a:t>
                      </a:r>
                      <a:r>
                        <a:rPr lang="en-AU" sz="2000" dirty="0" smtClean="0"/>
                        <a:t> </a:t>
                      </a:r>
                      <a:br>
                        <a:rPr lang="en-AU" sz="2000" dirty="0" smtClean="0"/>
                      </a:br>
                      <a:r>
                        <a:rPr lang="en-AU" sz="2000" dirty="0" smtClean="0"/>
                        <a:t>then Right Click</a:t>
                      </a:r>
                      <a:r>
                        <a:rPr lang="en-AU" sz="2000" baseline="0" dirty="0" smtClean="0"/>
                        <a:t> </a:t>
                      </a:r>
                      <a:r>
                        <a:rPr lang="en-AU" sz="2000" dirty="0" smtClean="0"/>
                        <a:t>destination, select </a:t>
                      </a:r>
                      <a:r>
                        <a:rPr lang="en-AU" sz="2000" b="1" dirty="0" smtClean="0"/>
                        <a:t>Paste</a:t>
                      </a:r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72">
                <a:tc rowSpan="2">
                  <a:txBody>
                    <a:bodyPr/>
                    <a:lstStyle/>
                    <a:p>
                      <a:r>
                        <a:rPr lang="en-AU" sz="2000" dirty="0" smtClean="0"/>
                        <a:t>To </a:t>
                      </a:r>
                      <a:r>
                        <a:rPr lang="en-AU" sz="2000" b="1" dirty="0" smtClean="0"/>
                        <a:t>Move </a:t>
                      </a:r>
                      <a:r>
                        <a:rPr lang="en-AU" sz="2000" dirty="0" smtClean="0"/>
                        <a:t>files &amp;/or</a:t>
                      </a:r>
                      <a:r>
                        <a:rPr lang="en-AU" sz="2000" baseline="0" dirty="0" smtClean="0"/>
                        <a:t> folders</a:t>
                      </a:r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lvl="1" indent="0">
                        <a:buFont typeface="Arial" panose="020B0604020202020204" pitchFamily="34" charset="0"/>
                        <a:buNone/>
                      </a:pPr>
                      <a:r>
                        <a:rPr lang="en-AU" sz="2000" b="1" smtClean="0"/>
                        <a:t>Drag &amp; Drop</a:t>
                      </a:r>
                      <a:r>
                        <a:rPr lang="en-AU" sz="2000" smtClean="0"/>
                        <a:t> to new location</a:t>
                      </a:r>
                    </a:p>
                    <a:p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lvl="1" indent="0">
                        <a:buFont typeface="Arial" panose="020B0604020202020204" pitchFamily="34" charset="0"/>
                        <a:buNone/>
                      </a:pPr>
                      <a:r>
                        <a:rPr lang="en-AU" sz="2000" b="0" dirty="0" smtClean="0"/>
                        <a:t>Hold down a </a:t>
                      </a:r>
                      <a:r>
                        <a:rPr lang="en-AU" sz="2000" b="1" dirty="0" smtClean="0"/>
                        <a:t>‘</a:t>
                      </a:r>
                      <a:r>
                        <a:rPr lang="en-AU" sz="2000" b="1" dirty="0" smtClean="0">
                          <a:solidFill>
                            <a:srgbClr val="FF0000"/>
                          </a:solidFill>
                        </a:rPr>
                        <a:t>Shift</a:t>
                      </a:r>
                      <a:r>
                        <a:rPr lang="en-AU" sz="2000" b="1" dirty="0" smtClean="0"/>
                        <a:t>’ </a:t>
                      </a:r>
                      <a:r>
                        <a:rPr lang="en-AU" sz="2000" b="0" dirty="0" smtClean="0"/>
                        <a:t>key then </a:t>
                      </a:r>
                      <a:r>
                        <a:rPr lang="en-AU" sz="2000" b="1" dirty="0" smtClean="0"/>
                        <a:t>Drag &amp; Drop</a:t>
                      </a:r>
                      <a:r>
                        <a:rPr lang="en-AU" sz="2000" dirty="0" smtClean="0"/>
                        <a:t> to new location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6792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Right</a:t>
                      </a:r>
                      <a:r>
                        <a:rPr lang="en-AU" sz="2000" baseline="0" dirty="0" smtClean="0"/>
                        <a:t> Click </a:t>
                      </a:r>
                      <a:r>
                        <a:rPr lang="en-AU" sz="2000" dirty="0" smtClean="0"/>
                        <a:t>Target, select </a:t>
                      </a:r>
                      <a:r>
                        <a:rPr lang="en-AU" sz="2000" b="1" dirty="0" smtClean="0"/>
                        <a:t>Cut</a:t>
                      </a:r>
                      <a:r>
                        <a:rPr lang="en-AU" sz="2000" dirty="0" smtClean="0"/>
                        <a:t> </a:t>
                      </a:r>
                      <a:br>
                        <a:rPr lang="en-AU" sz="2000" dirty="0" smtClean="0"/>
                      </a:br>
                      <a:r>
                        <a:rPr lang="en-AU" sz="2000" dirty="0" smtClean="0"/>
                        <a:t>then Right</a:t>
                      </a:r>
                      <a:r>
                        <a:rPr lang="en-AU" sz="2000" baseline="0" dirty="0" smtClean="0"/>
                        <a:t> Click </a:t>
                      </a:r>
                      <a:r>
                        <a:rPr lang="en-AU" sz="2000" dirty="0" smtClean="0"/>
                        <a:t>destination, select </a:t>
                      </a:r>
                      <a:r>
                        <a:rPr lang="en-AU" sz="2000" b="1" dirty="0" smtClean="0"/>
                        <a:t>Paste</a:t>
                      </a:r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054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/>
          <a:lstStyle/>
          <a:p>
            <a:r>
              <a:rPr lang="en-AU" b="1" dirty="0" smtClean="0"/>
              <a:t>File Extensions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File extensions are </a:t>
            </a:r>
            <a:r>
              <a:rPr lang="en-AU" b="1" dirty="0" smtClean="0"/>
              <a:t>normally hidden</a:t>
            </a:r>
            <a:r>
              <a:rPr lang="en-AU" dirty="0" smtClean="0"/>
              <a:t> for common file types </a:t>
            </a:r>
            <a:r>
              <a:rPr lang="en-AU" dirty="0" err="1" smtClean="0"/>
              <a:t>eg</a:t>
            </a:r>
            <a:r>
              <a:rPr lang="en-AU" dirty="0" smtClean="0"/>
              <a:t> .doc, .txt, .jpg, .exe</a:t>
            </a:r>
          </a:p>
          <a:p>
            <a:r>
              <a:rPr lang="en-AU" dirty="0" smtClean="0"/>
              <a:t>Extensions determine what ‘</a:t>
            </a:r>
            <a:r>
              <a:rPr lang="en-AU" b="1" dirty="0" smtClean="0"/>
              <a:t>default</a:t>
            </a:r>
            <a:r>
              <a:rPr lang="en-AU" dirty="0" smtClean="0"/>
              <a:t>’ program opens that file. </a:t>
            </a:r>
          </a:p>
          <a:p>
            <a:r>
              <a:rPr lang="en-AU" dirty="0" smtClean="0"/>
              <a:t>‘Default’ programs can be altered.</a:t>
            </a:r>
          </a:p>
          <a:p>
            <a:r>
              <a:rPr lang="en-AU" dirty="0" smtClean="0"/>
              <a:t>Editing an extension </a:t>
            </a:r>
            <a:br>
              <a:rPr lang="en-AU" dirty="0" smtClean="0"/>
            </a:br>
            <a:r>
              <a:rPr lang="en-AU" dirty="0" smtClean="0"/>
              <a:t>will NOT convert a file</a:t>
            </a:r>
          </a:p>
          <a:p>
            <a:endParaRPr lang="en-AU" dirty="0"/>
          </a:p>
        </p:txBody>
      </p:sp>
      <p:pic>
        <p:nvPicPr>
          <p:cNvPr id="5122" name="Picture 2" descr="http://www.sort-files.com/images/sort-files-of-all-ty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76528"/>
            <a:ext cx="3264297" cy="242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55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Favourites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Part of Windows Explorer Navigation pane</a:t>
            </a:r>
          </a:p>
          <a:p>
            <a:r>
              <a:rPr lang="en-AU" dirty="0" smtClean="0"/>
              <a:t>Don’t confuse with Internet Favourites</a:t>
            </a:r>
          </a:p>
          <a:p>
            <a:r>
              <a:rPr lang="en-AU" dirty="0" smtClean="0"/>
              <a:t>But they are the same idea – quick access to frequent or ‘favourite’ folders.</a:t>
            </a:r>
          </a:p>
          <a:p>
            <a:r>
              <a:rPr lang="en-AU" dirty="0" smtClean="0"/>
              <a:t>Create by dragging from Contents pane to Favourites area in the Navigation pane</a:t>
            </a:r>
          </a:p>
          <a:p>
            <a:r>
              <a:rPr lang="en-AU" dirty="0" smtClean="0"/>
              <a:t>Safe to delete – right click, select Remove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54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Libraries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 library allows full searching and sorting of all the folders in that library</a:t>
            </a:r>
          </a:p>
          <a:p>
            <a:r>
              <a:rPr lang="en-AU" dirty="0" smtClean="0"/>
              <a:t>The one ‘</a:t>
            </a:r>
            <a:r>
              <a:rPr lang="en-AU" b="1" dirty="0" smtClean="0"/>
              <a:t>real folder</a:t>
            </a:r>
            <a:r>
              <a:rPr lang="en-AU" dirty="0" smtClean="0"/>
              <a:t>’ can be in </a:t>
            </a:r>
            <a:r>
              <a:rPr lang="en-AU" b="1" dirty="0" smtClean="0"/>
              <a:t>many libraries</a:t>
            </a:r>
            <a:r>
              <a:rPr lang="en-AU" dirty="0" smtClean="0"/>
              <a:t> </a:t>
            </a:r>
          </a:p>
          <a:p>
            <a:r>
              <a:rPr lang="en-AU" dirty="0" smtClean="0"/>
              <a:t>Right Click Libraries to Hide or Restore</a:t>
            </a:r>
          </a:p>
          <a:p>
            <a:r>
              <a:rPr lang="en-AU" dirty="0" smtClean="0"/>
              <a:t>To add a folder, right click it, Include in Library</a:t>
            </a:r>
          </a:p>
          <a:p>
            <a:r>
              <a:rPr lang="en-AU" dirty="0" smtClean="0"/>
              <a:t>You can’t navigate up the ‘real’ path</a:t>
            </a:r>
          </a:p>
          <a:p>
            <a:r>
              <a:rPr lang="en-AU" dirty="0" smtClean="0"/>
              <a:t>Confusing for many users</a:t>
            </a:r>
          </a:p>
          <a:p>
            <a:r>
              <a:rPr lang="en-AU" dirty="0" smtClean="0"/>
              <a:t>Hidden </a:t>
            </a:r>
            <a:r>
              <a:rPr lang="en-AU" dirty="0"/>
              <a:t>by default in Windows 8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71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Shortcuts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Usually have a curved arrow and text</a:t>
            </a:r>
          </a:p>
          <a:p>
            <a:r>
              <a:rPr lang="en-AU" dirty="0" smtClean="0"/>
              <a:t>Convenient way for quick access</a:t>
            </a:r>
          </a:p>
          <a:p>
            <a:r>
              <a:rPr lang="en-AU" dirty="0" smtClean="0"/>
              <a:t>Can safely delete shortcuts</a:t>
            </a:r>
          </a:p>
          <a:p>
            <a:r>
              <a:rPr lang="en-AU" dirty="0" smtClean="0"/>
              <a:t>To </a:t>
            </a:r>
            <a:r>
              <a:rPr lang="en-AU" dirty="0" smtClean="0"/>
              <a:t>create shortcut to a file or </a:t>
            </a:r>
            <a:r>
              <a:rPr lang="en-AU" dirty="0" smtClean="0"/>
              <a:t>folder, Right Click:</a:t>
            </a:r>
            <a:endParaRPr lang="en-AU" dirty="0" smtClean="0"/>
          </a:p>
          <a:p>
            <a:pPr lvl="1"/>
            <a:r>
              <a:rPr lang="en-AU" dirty="0" smtClean="0"/>
              <a:t>Send </a:t>
            </a:r>
            <a:r>
              <a:rPr lang="en-AU" dirty="0" smtClean="0"/>
              <a:t>To Desktop as Shortcut</a:t>
            </a:r>
          </a:p>
          <a:p>
            <a:pPr lvl="1"/>
            <a:r>
              <a:rPr lang="en-AU" dirty="0" smtClean="0"/>
              <a:t>Create Shortcut (in the current folder)</a:t>
            </a:r>
          </a:p>
          <a:p>
            <a:r>
              <a:rPr lang="en-AU" dirty="0" smtClean="0"/>
              <a:t>Start menu is a collection of shortcuts</a:t>
            </a:r>
          </a:p>
          <a:p>
            <a:r>
              <a:rPr lang="en-AU" dirty="0" smtClean="0"/>
              <a:t>Shortcuts are a tiny ‘link’ type file</a:t>
            </a:r>
          </a:p>
          <a:p>
            <a:r>
              <a:rPr lang="en-AU" dirty="0" smtClean="0"/>
              <a:t>Right click, select Properties for its real </a:t>
            </a:r>
            <a:r>
              <a:rPr lang="en-AU" dirty="0" smtClean="0"/>
              <a:t>path, icon.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775184"/>
            <a:ext cx="1080120" cy="162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6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AU" dirty="0" smtClean="0"/>
              <a:t>Drives are physical storage.</a:t>
            </a:r>
          </a:p>
          <a:p>
            <a:r>
              <a:rPr lang="en-AU" dirty="0" smtClean="0"/>
              <a:t>Windows Explorer is the management tool</a:t>
            </a:r>
          </a:p>
          <a:p>
            <a:r>
              <a:rPr lang="en-AU" dirty="0" smtClean="0"/>
              <a:t>My Documents is </a:t>
            </a:r>
            <a:r>
              <a:rPr lang="en-AU" sz="4000" b="1" dirty="0" smtClean="0"/>
              <a:t>yours to organise</a:t>
            </a:r>
            <a:r>
              <a:rPr lang="en-AU" dirty="0" smtClean="0"/>
              <a:t>.</a:t>
            </a:r>
          </a:p>
          <a:p>
            <a:r>
              <a:rPr lang="en-AU" dirty="0" smtClean="0"/>
              <a:t>Right Click menu very handy. Trick is to think.</a:t>
            </a:r>
          </a:p>
          <a:p>
            <a:r>
              <a:rPr lang="en-AU" dirty="0" smtClean="0"/>
              <a:t>If in doubt, Undo.</a:t>
            </a:r>
          </a:p>
          <a:p>
            <a:r>
              <a:rPr lang="en-AU" dirty="0" smtClean="0"/>
              <a:t>Favourites and Shortcuts are very handy</a:t>
            </a:r>
          </a:p>
          <a:p>
            <a:r>
              <a:rPr lang="en-AU" dirty="0" smtClean="0"/>
              <a:t>Practice, practice, practice!!!!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2618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912768" cy="1143000"/>
          </a:xfrm>
        </p:spPr>
        <p:txBody>
          <a:bodyPr/>
          <a:lstStyle/>
          <a:p>
            <a:r>
              <a:rPr lang="en-AU" b="1" dirty="0" smtClean="0"/>
              <a:t>Why Learn the File System?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 can’t find …….</a:t>
            </a:r>
          </a:p>
          <a:p>
            <a:r>
              <a:rPr lang="en-AU" dirty="0" smtClean="0"/>
              <a:t>The computer lost it ………</a:t>
            </a:r>
          </a:p>
          <a:p>
            <a:r>
              <a:rPr lang="en-AU" dirty="0" smtClean="0"/>
              <a:t>I know its there somewhere ……..</a:t>
            </a:r>
          </a:p>
          <a:p>
            <a:r>
              <a:rPr lang="en-AU" dirty="0" smtClean="0"/>
              <a:t>It was there yesterday  ……</a:t>
            </a:r>
          </a:p>
          <a:p>
            <a:r>
              <a:rPr lang="en-AU" dirty="0" smtClean="0"/>
              <a:t>My stuff is in a mess ……</a:t>
            </a:r>
          </a:p>
          <a:p>
            <a:r>
              <a:rPr lang="en-AU" dirty="0" smtClean="0"/>
              <a:t>I want to organise but </a:t>
            </a:r>
            <a:r>
              <a:rPr lang="en-AU" dirty="0" smtClean="0"/>
              <a:t>I’m </a:t>
            </a:r>
            <a:r>
              <a:rPr lang="en-AU" dirty="0" smtClean="0"/>
              <a:t>confused …..</a:t>
            </a:r>
          </a:p>
          <a:p>
            <a:r>
              <a:rPr lang="en-AU" dirty="0" smtClean="0"/>
              <a:t>Because I said so.</a:t>
            </a:r>
            <a:endParaRPr lang="en-AU" dirty="0"/>
          </a:p>
        </p:txBody>
      </p:sp>
      <p:pic>
        <p:nvPicPr>
          <p:cNvPr id="1027" name="Picture 3" descr="C:\Users\Keith\AppData\Local\Microsoft\Windows\Temporary Internet Files\Content.IE5\5HWT3ZDL\MC9000236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96752"/>
            <a:ext cx="2088232" cy="212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7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Terminology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340768"/>
            <a:ext cx="6635080" cy="5328592"/>
          </a:xfrm>
        </p:spPr>
        <p:txBody>
          <a:bodyPr/>
          <a:lstStyle/>
          <a:p>
            <a:r>
              <a:rPr lang="en-AU" dirty="0" smtClean="0"/>
              <a:t>Main terms: </a:t>
            </a:r>
          </a:p>
          <a:p>
            <a:pPr lvl="1"/>
            <a:r>
              <a:rPr lang="en-AU" dirty="0"/>
              <a:t>Windows Explorer</a:t>
            </a:r>
          </a:p>
          <a:p>
            <a:pPr lvl="1"/>
            <a:r>
              <a:rPr lang="en-AU" dirty="0" smtClean="0"/>
              <a:t>Files, </a:t>
            </a:r>
          </a:p>
          <a:p>
            <a:pPr lvl="1"/>
            <a:r>
              <a:rPr lang="en-AU" dirty="0" smtClean="0"/>
              <a:t>Folders, </a:t>
            </a:r>
          </a:p>
          <a:p>
            <a:pPr lvl="1"/>
            <a:r>
              <a:rPr lang="en-AU" dirty="0" smtClean="0"/>
              <a:t>Drives</a:t>
            </a:r>
          </a:p>
          <a:p>
            <a:r>
              <a:rPr lang="en-AU" dirty="0" smtClean="0"/>
              <a:t>More terms: </a:t>
            </a:r>
          </a:p>
          <a:p>
            <a:pPr lvl="1"/>
            <a:r>
              <a:rPr lang="en-AU" dirty="0" smtClean="0"/>
              <a:t>Shortcuts, </a:t>
            </a:r>
          </a:p>
          <a:p>
            <a:pPr lvl="1"/>
            <a:r>
              <a:rPr lang="en-AU" dirty="0" smtClean="0"/>
              <a:t>Favourites, </a:t>
            </a:r>
          </a:p>
          <a:p>
            <a:pPr lvl="1"/>
            <a:r>
              <a:rPr lang="en-AU" dirty="0" smtClean="0"/>
              <a:t>Libraries</a:t>
            </a:r>
          </a:p>
          <a:p>
            <a:pPr lvl="1"/>
            <a:r>
              <a:rPr lang="en-AU" dirty="0" smtClean="0"/>
              <a:t>Selection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6705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Windows Explorer </a:t>
            </a:r>
            <a:r>
              <a:rPr lang="en-AU" sz="3200" dirty="0" smtClean="0"/>
              <a:t>(</a:t>
            </a:r>
            <a:r>
              <a:rPr lang="en-AU" sz="3100" dirty="0" smtClean="0"/>
              <a:t>File </a:t>
            </a:r>
            <a:r>
              <a:rPr lang="en-AU" sz="3100" dirty="0"/>
              <a:t>Explorer - Win  </a:t>
            </a:r>
            <a:r>
              <a:rPr lang="en-AU" sz="3100" dirty="0" smtClean="0"/>
              <a:t>8)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152128"/>
          </a:xfrm>
        </p:spPr>
        <p:txBody>
          <a:bodyPr>
            <a:noAutofit/>
          </a:bodyPr>
          <a:lstStyle/>
          <a:p>
            <a:r>
              <a:rPr lang="en-AU" sz="2800" dirty="0" smtClean="0"/>
              <a:t>Windows Key + E, or double click Computer or My Documents or My Pictures or My Music etc…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3275856"/>
            <a:ext cx="4114800" cy="31264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u="sng" dirty="0" smtClean="0"/>
              <a:t>Content pane:</a:t>
            </a:r>
          </a:p>
          <a:p>
            <a:r>
              <a:rPr lang="en-AU" sz="2800" dirty="0" smtClean="0"/>
              <a:t>Shows whatever is clicked in the </a:t>
            </a:r>
            <a:r>
              <a:rPr lang="en-AU" sz="2800" dirty="0" err="1" smtClean="0"/>
              <a:t>Nav</a:t>
            </a:r>
            <a:r>
              <a:rPr lang="en-AU" sz="2800" dirty="0" smtClean="0"/>
              <a:t> pane</a:t>
            </a:r>
          </a:p>
          <a:p>
            <a:r>
              <a:rPr lang="en-AU" sz="2800" b="1" dirty="0" smtClean="0"/>
              <a:t>Single click</a:t>
            </a:r>
            <a:r>
              <a:rPr lang="en-AU" sz="2800" dirty="0" smtClean="0"/>
              <a:t> to </a:t>
            </a:r>
            <a:r>
              <a:rPr lang="en-AU" sz="2800" b="1" dirty="0" smtClean="0"/>
              <a:t>select</a:t>
            </a:r>
            <a:endParaRPr lang="en-AU" sz="2800" dirty="0" smtClean="0"/>
          </a:p>
          <a:p>
            <a:r>
              <a:rPr lang="en-AU" sz="2800" b="1" dirty="0" smtClean="0"/>
              <a:t>Double click</a:t>
            </a:r>
            <a:r>
              <a:rPr lang="en-AU" sz="2800" dirty="0" smtClean="0"/>
              <a:t> to </a:t>
            </a:r>
            <a:r>
              <a:rPr lang="en-AU" sz="2800" b="1" dirty="0" smtClean="0"/>
              <a:t>open</a:t>
            </a:r>
          </a:p>
          <a:p>
            <a:r>
              <a:rPr lang="en-AU" sz="2800" b="1" dirty="0" smtClean="0"/>
              <a:t>Right click</a:t>
            </a:r>
            <a:r>
              <a:rPr lang="en-AU" sz="2800" dirty="0" smtClean="0"/>
              <a:t> for </a:t>
            </a:r>
            <a:r>
              <a:rPr lang="en-AU" sz="2800" b="1" dirty="0" smtClean="0"/>
              <a:t>menu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3275856"/>
            <a:ext cx="3960440" cy="31264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u="sng" dirty="0" smtClean="0"/>
              <a:t>Navigation pane</a:t>
            </a:r>
          </a:p>
          <a:p>
            <a:r>
              <a:rPr lang="en-AU" sz="2800" dirty="0" smtClean="0"/>
              <a:t>Lists Drives &amp; Folders</a:t>
            </a:r>
          </a:p>
          <a:p>
            <a:r>
              <a:rPr lang="en-AU" sz="2800" b="1" dirty="0" smtClean="0"/>
              <a:t>Single click       </a:t>
            </a:r>
            <a:r>
              <a:rPr lang="en-AU" sz="2800" dirty="0" smtClean="0"/>
              <a:t> </a:t>
            </a:r>
            <a:br>
              <a:rPr lang="en-AU" sz="2800" dirty="0" smtClean="0"/>
            </a:br>
            <a:r>
              <a:rPr lang="en-AU" sz="2800" dirty="0" smtClean="0"/>
              <a:t>to expand its ‘tree’</a:t>
            </a:r>
          </a:p>
          <a:p>
            <a:r>
              <a:rPr lang="en-AU" sz="2800" b="1" dirty="0" smtClean="0"/>
              <a:t>Single click </a:t>
            </a:r>
            <a:r>
              <a:rPr lang="en-AU" sz="2800" b="1" u="sng" dirty="0" smtClean="0"/>
              <a:t>name</a:t>
            </a:r>
            <a:r>
              <a:rPr lang="en-AU" sz="2800" dirty="0" smtClean="0"/>
              <a:t> to show contents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0416" y="2555776"/>
            <a:ext cx="8206384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u="sng" dirty="0" smtClean="0"/>
              <a:t>Path, Menu, Toolbar areas</a:t>
            </a:r>
          </a:p>
        </p:txBody>
      </p:sp>
      <p:sp>
        <p:nvSpPr>
          <p:cNvPr id="9" name="Freeform 8"/>
          <p:cNvSpPr/>
          <p:nvPr/>
        </p:nvSpPr>
        <p:spPr>
          <a:xfrm>
            <a:off x="3504752" y="4203554"/>
            <a:ext cx="1512168" cy="1813302"/>
          </a:xfrm>
          <a:custGeom>
            <a:avLst/>
            <a:gdLst>
              <a:gd name="connsiteX0" fmla="*/ 0 w 1704813"/>
              <a:gd name="connsiteY0" fmla="*/ 1813302 h 1813302"/>
              <a:gd name="connsiteX1" fmla="*/ 1038386 w 1704813"/>
              <a:gd name="connsiteY1" fmla="*/ 1503336 h 1813302"/>
              <a:gd name="connsiteX2" fmla="*/ 1224366 w 1704813"/>
              <a:gd name="connsiteY2" fmla="*/ 340963 h 1813302"/>
              <a:gd name="connsiteX3" fmla="*/ 1704813 w 1704813"/>
              <a:gd name="connsiteY3" fmla="*/ 0 h 1813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813" h="1813302">
                <a:moveTo>
                  <a:pt x="0" y="1813302"/>
                </a:moveTo>
                <a:cubicBezTo>
                  <a:pt x="417162" y="1781014"/>
                  <a:pt x="834325" y="1748726"/>
                  <a:pt x="1038386" y="1503336"/>
                </a:cubicBezTo>
                <a:cubicBezTo>
                  <a:pt x="1242447" y="1257946"/>
                  <a:pt x="1113295" y="591519"/>
                  <a:pt x="1224366" y="340963"/>
                </a:cubicBezTo>
                <a:cubicBezTo>
                  <a:pt x="1335437" y="90407"/>
                  <a:pt x="1520125" y="45203"/>
                  <a:pt x="1704813" y="0"/>
                </a:cubicBezTo>
              </a:path>
            </a:pathLst>
          </a:custGeom>
          <a:noFill/>
          <a:ln w="635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Isosceles Triangle 9"/>
          <p:cNvSpPr/>
          <p:nvPr/>
        </p:nvSpPr>
        <p:spPr>
          <a:xfrm rot="5400000">
            <a:off x="2577649" y="4508993"/>
            <a:ext cx="396044" cy="30603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172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0664" cy="1143000"/>
          </a:xfrm>
        </p:spPr>
        <p:txBody>
          <a:bodyPr/>
          <a:lstStyle/>
          <a:p>
            <a:r>
              <a:rPr lang="en-AU" b="1" dirty="0" smtClean="0"/>
              <a:t>Drives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Drives are </a:t>
            </a:r>
            <a:r>
              <a:rPr lang="en-AU" b="1" u="sng" dirty="0" smtClean="0"/>
              <a:t>physical</a:t>
            </a:r>
            <a:r>
              <a:rPr lang="en-AU" b="1" dirty="0" smtClean="0"/>
              <a:t> storage devices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 Hard Drive, USB Drive, DVD Drive </a:t>
            </a:r>
            <a:r>
              <a:rPr lang="en-AU" dirty="0" err="1" smtClean="0"/>
              <a:t>etc</a:t>
            </a:r>
            <a:endParaRPr lang="en-AU" dirty="0" smtClean="0"/>
          </a:p>
          <a:p>
            <a:r>
              <a:rPr lang="en-AU" dirty="0" smtClean="0"/>
              <a:t>Drives contain </a:t>
            </a:r>
            <a:r>
              <a:rPr lang="en-AU" b="1" dirty="0" smtClean="0"/>
              <a:t>folders</a:t>
            </a:r>
            <a:r>
              <a:rPr lang="en-AU" dirty="0" smtClean="0"/>
              <a:t> and </a:t>
            </a:r>
            <a:r>
              <a:rPr lang="en-AU" b="1" dirty="0" smtClean="0"/>
              <a:t>files</a:t>
            </a:r>
          </a:p>
          <a:p>
            <a:r>
              <a:rPr lang="en-AU" dirty="0" smtClean="0"/>
              <a:t>Sometimes hard drives are </a:t>
            </a:r>
            <a:r>
              <a:rPr lang="en-AU" b="1" dirty="0" smtClean="0"/>
              <a:t>partitioned</a:t>
            </a:r>
          </a:p>
          <a:p>
            <a:r>
              <a:rPr lang="en-AU" dirty="0" smtClean="0"/>
              <a:t>Drives normally have a </a:t>
            </a:r>
            <a:r>
              <a:rPr lang="en-AU" b="1" dirty="0" smtClean="0"/>
              <a:t>drive letter</a:t>
            </a:r>
            <a:r>
              <a:rPr lang="en-AU" dirty="0" smtClean="0"/>
              <a:t> </a:t>
            </a:r>
            <a:r>
              <a:rPr lang="en-AU" dirty="0" err="1" smtClean="0"/>
              <a:t>eg</a:t>
            </a:r>
            <a:r>
              <a:rPr lang="en-AU" dirty="0" smtClean="0"/>
              <a:t> C: G:</a:t>
            </a:r>
          </a:p>
          <a:p>
            <a:r>
              <a:rPr lang="en-AU" dirty="0" smtClean="0"/>
              <a:t>Only A: B: and C: are fixed. Rest are arbitrary</a:t>
            </a:r>
          </a:p>
          <a:p>
            <a:r>
              <a:rPr lang="en-AU" dirty="0" smtClean="0"/>
              <a:t>When first attaching a drive it will load drivers. It may then pop up a ‘what to do?’ prompt.</a:t>
            </a:r>
          </a:p>
        </p:txBody>
      </p:sp>
      <p:pic>
        <p:nvPicPr>
          <p:cNvPr id="3077" name="Picture 5" descr="C:\Users\Keith\AppData\Local\Microsoft\Windows\Temporary Internet Files\Content.IE5\JYA669MN\MC90043485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02989" y="-145521"/>
            <a:ext cx="210677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Program Files (x86)\Microsoft Office XP\Media\CntCD1\ClipArt3\j023743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4961"/>
            <a:ext cx="2118667" cy="10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Program Files (x86)\Microsoft Office XP\Media\CntCD1\ClipArt5\j028725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8846"/>
            <a:ext cx="132666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313511"/>
            <a:ext cx="1075756" cy="143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9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Folders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AU" dirty="0" smtClean="0"/>
              <a:t>Folders are ‘containers’</a:t>
            </a:r>
          </a:p>
          <a:p>
            <a:r>
              <a:rPr lang="en-AU" dirty="0" smtClean="0"/>
              <a:t>Folders can contain </a:t>
            </a:r>
            <a:r>
              <a:rPr lang="en-AU" b="1" dirty="0" smtClean="0"/>
              <a:t>files</a:t>
            </a:r>
            <a:r>
              <a:rPr lang="en-AU" dirty="0" smtClean="0"/>
              <a:t> and/or more </a:t>
            </a:r>
            <a:r>
              <a:rPr lang="en-AU" b="1" dirty="0" smtClean="0"/>
              <a:t>folders</a:t>
            </a:r>
          </a:p>
          <a:p>
            <a:r>
              <a:rPr lang="en-AU" dirty="0" smtClean="0"/>
              <a:t>Folders live on </a:t>
            </a:r>
            <a:r>
              <a:rPr lang="en-AU" b="1" dirty="0" smtClean="0"/>
              <a:t>Drives</a:t>
            </a:r>
            <a:r>
              <a:rPr lang="en-AU" dirty="0" smtClean="0"/>
              <a:t> or inside other </a:t>
            </a:r>
            <a:r>
              <a:rPr lang="en-AU" b="1" dirty="0" smtClean="0"/>
              <a:t>folders</a:t>
            </a:r>
          </a:p>
          <a:p>
            <a:r>
              <a:rPr lang="en-AU" dirty="0" smtClean="0"/>
              <a:t>A folder ‘inside’ another is a </a:t>
            </a:r>
            <a:r>
              <a:rPr lang="en-AU" b="1" dirty="0" smtClean="0"/>
              <a:t>sub folder</a:t>
            </a:r>
          </a:p>
          <a:p>
            <a:r>
              <a:rPr lang="en-AU" dirty="0" smtClean="0"/>
              <a:t>Folders may also be called </a:t>
            </a:r>
            <a:r>
              <a:rPr lang="en-AU" b="1" dirty="0" smtClean="0"/>
              <a:t>directories</a:t>
            </a:r>
          </a:p>
          <a:p>
            <a:r>
              <a:rPr lang="en-AU" b="1" dirty="0"/>
              <a:t>‘Path</a:t>
            </a:r>
            <a:r>
              <a:rPr lang="en-AU" dirty="0"/>
              <a:t>’ describes where a file or folder </a:t>
            </a:r>
            <a:r>
              <a:rPr lang="en-AU" dirty="0" smtClean="0"/>
              <a:t>is</a:t>
            </a:r>
            <a:endParaRPr lang="en-AU" b="1" dirty="0" smtClean="0"/>
          </a:p>
          <a:p>
            <a:r>
              <a:rPr lang="en-AU" dirty="0" smtClean="0"/>
              <a:t>Special folders for </a:t>
            </a:r>
            <a:r>
              <a:rPr lang="en-AU" b="1" dirty="0" smtClean="0"/>
              <a:t>YOU</a:t>
            </a:r>
            <a:r>
              <a:rPr lang="en-AU" dirty="0" smtClean="0"/>
              <a:t> are My Documents, My Pictures, My Music etc.</a:t>
            </a:r>
          </a:p>
        </p:txBody>
      </p:sp>
      <p:pic>
        <p:nvPicPr>
          <p:cNvPr id="4098" name="Picture 2" descr="C:\Program Files (x86)\Microsoft Office XP\Media\CntCD1\ClipArt1\j019640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0648"/>
            <a:ext cx="22746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56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Files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Files contain ‘computer usable’ </a:t>
            </a:r>
            <a:r>
              <a:rPr lang="en-AU" b="1" dirty="0" smtClean="0"/>
              <a:t>data</a:t>
            </a:r>
            <a:r>
              <a:rPr lang="en-AU" dirty="0" smtClean="0"/>
              <a:t>. </a:t>
            </a:r>
          </a:p>
          <a:p>
            <a:r>
              <a:rPr lang="en-AU" dirty="0" smtClean="0"/>
              <a:t>Files live in </a:t>
            </a:r>
            <a:r>
              <a:rPr lang="en-AU" b="1" dirty="0" smtClean="0"/>
              <a:t>Folders</a:t>
            </a:r>
            <a:r>
              <a:rPr lang="en-AU" dirty="0" smtClean="0"/>
              <a:t> or </a:t>
            </a:r>
            <a:r>
              <a:rPr lang="en-AU" b="1" dirty="0" smtClean="0"/>
              <a:t>Drives</a:t>
            </a:r>
          </a:p>
          <a:p>
            <a:r>
              <a:rPr lang="en-AU" dirty="0" smtClean="0"/>
              <a:t>There are many </a:t>
            </a:r>
            <a:r>
              <a:rPr lang="en-AU" b="1" dirty="0" smtClean="0"/>
              <a:t>file types</a:t>
            </a:r>
            <a:r>
              <a:rPr lang="en-AU" dirty="0" smtClean="0"/>
              <a:t>: pictures, videos, documents, programs, games, music etc.</a:t>
            </a:r>
          </a:p>
          <a:p>
            <a:r>
              <a:rPr lang="en-AU" dirty="0" smtClean="0"/>
              <a:t>A </a:t>
            </a:r>
            <a:r>
              <a:rPr lang="en-AU" b="1" dirty="0"/>
              <a:t>f</a:t>
            </a:r>
            <a:r>
              <a:rPr lang="en-AU" b="1" dirty="0" smtClean="0"/>
              <a:t>ile extension</a:t>
            </a:r>
            <a:r>
              <a:rPr lang="en-AU" dirty="0" smtClean="0"/>
              <a:t> defines its file type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 fred.doc, fred.jpg, fred.mp3, fred.exe</a:t>
            </a:r>
          </a:p>
          <a:p>
            <a:r>
              <a:rPr lang="en-AU" dirty="0" smtClean="0"/>
              <a:t>Have you worked in a clerical role?</a:t>
            </a:r>
          </a:p>
        </p:txBody>
      </p:sp>
      <p:pic>
        <p:nvPicPr>
          <p:cNvPr id="2050" name="Picture 2" descr="C:\Program Files (x86)\Microsoft Office XP\Media\CntCD1\ClipArt4\j024181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4664"/>
            <a:ext cx="2372458" cy="138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3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Some Simple Naming Rules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en-AU" dirty="0" smtClean="0"/>
              <a:t>Within </a:t>
            </a:r>
            <a:r>
              <a:rPr lang="en-AU" dirty="0"/>
              <a:t>a single </a:t>
            </a:r>
            <a:r>
              <a:rPr lang="en-AU" dirty="0" smtClean="0"/>
              <a:t>folder (or drive): </a:t>
            </a:r>
          </a:p>
          <a:p>
            <a:pPr lvl="1"/>
            <a:r>
              <a:rPr lang="en-AU" dirty="0" smtClean="0"/>
              <a:t>filenames </a:t>
            </a:r>
            <a:r>
              <a:rPr lang="en-AU" dirty="0"/>
              <a:t>must be </a:t>
            </a:r>
            <a:r>
              <a:rPr lang="en-AU" dirty="0" smtClean="0"/>
              <a:t>unique</a:t>
            </a:r>
          </a:p>
          <a:p>
            <a:pPr lvl="1"/>
            <a:r>
              <a:rPr lang="en-AU" dirty="0" smtClean="0"/>
              <a:t>folder names must be unique</a:t>
            </a:r>
          </a:p>
          <a:p>
            <a:r>
              <a:rPr lang="en-AU" dirty="0"/>
              <a:t>f</a:t>
            </a:r>
            <a:r>
              <a:rPr lang="en-AU" dirty="0" smtClean="0"/>
              <a:t>red.doc, fred.txt, mary.doc are unique names</a:t>
            </a:r>
          </a:p>
          <a:p>
            <a:r>
              <a:rPr lang="en-AU" dirty="0" smtClean="0"/>
              <a:t>Names are NOT case sensitive</a:t>
            </a:r>
          </a:p>
          <a:p>
            <a:r>
              <a:rPr lang="en-AU" dirty="0" smtClean="0"/>
              <a:t>You cannot use: / \ ? % * : ” &lt; &gt;</a:t>
            </a:r>
          </a:p>
          <a:p>
            <a:endParaRPr lang="en-AU" dirty="0"/>
          </a:p>
        </p:txBody>
      </p:sp>
      <p:pic>
        <p:nvPicPr>
          <p:cNvPr id="8194" name="Picture 2" descr="C:\Users\Keith\AppData\Local\Microsoft\Windows\Temporary Internet Files\Content.IE5\JYA669MN\MC9003199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1556792"/>
            <a:ext cx="172400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4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Quick Quiz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5328592" cy="4525963"/>
          </a:xfrm>
        </p:spPr>
        <p:txBody>
          <a:bodyPr/>
          <a:lstStyle/>
          <a:p>
            <a:r>
              <a:rPr lang="en-AU" dirty="0" smtClean="0"/>
              <a:t>Tom.jpg and mary.doc are:</a:t>
            </a:r>
          </a:p>
          <a:p>
            <a:r>
              <a:rPr lang="en-AU" dirty="0" smtClean="0"/>
              <a:t>You store files in:</a:t>
            </a:r>
          </a:p>
          <a:p>
            <a:r>
              <a:rPr lang="en-AU" dirty="0" smtClean="0"/>
              <a:t>You create folders in:</a:t>
            </a:r>
          </a:p>
          <a:p>
            <a:r>
              <a:rPr lang="en-AU" dirty="0" smtClean="0"/>
              <a:t>A physical storage device:</a:t>
            </a:r>
          </a:p>
          <a:p>
            <a:r>
              <a:rPr lang="en-AU" dirty="0" smtClean="0"/>
              <a:t>The location description:</a:t>
            </a:r>
          </a:p>
          <a:p>
            <a:r>
              <a:rPr lang="en-AU" dirty="0" smtClean="0"/>
              <a:t>Who organises My Pictures:</a:t>
            </a:r>
          </a:p>
          <a:p>
            <a:r>
              <a:rPr lang="en-AU" dirty="0" smtClean="0"/>
              <a:t>How do I do it?</a:t>
            </a:r>
          </a:p>
          <a:p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80112" y="1628800"/>
            <a:ext cx="324036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Files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61297" y="2204864"/>
            <a:ext cx="324036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Drives &amp; Folders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561297" y="2803158"/>
            <a:ext cx="324036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Drives &amp; Folders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80111" y="3395312"/>
            <a:ext cx="3186509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Drive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61297" y="4437112"/>
            <a:ext cx="3186509" cy="8640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5400" b="1" dirty="0" smtClean="0">
                <a:solidFill>
                  <a:srgbClr val="FF0000"/>
                </a:solidFill>
              </a:rPr>
              <a:t>You</a:t>
            </a:r>
            <a:r>
              <a:rPr lang="en-AU" b="1" dirty="0" smtClean="0">
                <a:solidFill>
                  <a:srgbClr val="FF0000"/>
                </a:solidFill>
              </a:rPr>
              <a:t> do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63707" y="5141206"/>
            <a:ext cx="4490763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3600" b="1" dirty="0" smtClean="0">
                <a:solidFill>
                  <a:srgbClr val="0070C0"/>
                </a:solidFill>
              </a:rPr>
              <a:t>I’m pleased you asked</a:t>
            </a:r>
            <a:endParaRPr lang="en-AU" sz="3600" b="1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61296" y="3971376"/>
            <a:ext cx="3186509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Its ‘path’</a:t>
            </a:r>
            <a:endParaRPr lang="en-A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1.bp.blogspot.com/-gDlCnUM1UBg/Te_XnD5fpoI/AAAAAAAAAjQ/W2ofwceRMjY/s1600/qui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278" y="116632"/>
            <a:ext cx="1670410" cy="194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07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9932</TotalTime>
  <Words>930</Words>
  <Application>Microsoft Office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Windows Filing System  A Core Skill</vt:lpstr>
      <vt:lpstr>Why Learn the File System?</vt:lpstr>
      <vt:lpstr>Terminology</vt:lpstr>
      <vt:lpstr>Windows Explorer (File Explorer - Win  8)</vt:lpstr>
      <vt:lpstr>Drives</vt:lpstr>
      <vt:lpstr>Folders</vt:lpstr>
      <vt:lpstr>Files</vt:lpstr>
      <vt:lpstr>Some Simple Naming Rules</vt:lpstr>
      <vt:lpstr>Quick Quiz</vt:lpstr>
      <vt:lpstr>Windows Explorer – Tips &amp; Tricks</vt:lpstr>
      <vt:lpstr>Selecting multiple files &amp; folders</vt:lpstr>
      <vt:lpstr>Copy or Move Files or Folders 2 methods</vt:lpstr>
      <vt:lpstr>File Extensions</vt:lpstr>
      <vt:lpstr>Favourites</vt:lpstr>
      <vt:lpstr>Libraries</vt:lpstr>
      <vt:lpstr>Shortcuts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Filing System</dc:title>
  <dc:creator>Keith</dc:creator>
  <cp:lastModifiedBy>Keith</cp:lastModifiedBy>
  <cp:revision>63</cp:revision>
  <dcterms:created xsi:type="dcterms:W3CDTF">2014-01-15T09:56:42Z</dcterms:created>
  <dcterms:modified xsi:type="dcterms:W3CDTF">2014-01-25T08:08:47Z</dcterms:modified>
</cp:coreProperties>
</file>